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sv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svg"/><Relationship Id="rId19" Type="http://schemas.openxmlformats.org/officeDocument/2006/relationships/slideLayout" Target="../slideLayouts/slideLayout6.xml"/><Relationship Id="rId2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for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9826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Outlook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2054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data to drive continuous improvement and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5477"/>
            <a:ext cx="48783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Overview &amp; Goals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862614"/>
            <a:ext cx="3664744" cy="2955250"/>
          </a:xfrm>
          <a:prstGeom prst="roundRect">
            <a:avLst>
              <a:gd name="adj" fmla="val 322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20970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1790" y="2284095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3004304"/>
            <a:ext cx="2986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Analyze 3,900 Purchases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494723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Transactional data across diverse product categories.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862614"/>
            <a:ext cx="3664863" cy="2955250"/>
          </a:xfrm>
          <a:prstGeom prst="roundRect">
            <a:avLst>
              <a:gd name="adj" fmla="val 322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6182" y="20970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3348" y="2284095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300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Uncover Key Insights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49472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Spending patterns, customer segments, product preferences.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044678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4624" y="52791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1790" y="5466159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6186368"/>
            <a:ext cx="3031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Guide Business Decisions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6767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operations, enhance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" y="662107"/>
            <a:ext cx="5488543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Summary: Key Features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14970" y="1709023"/>
            <a:ext cx="3607832" cy="1304330"/>
          </a:xfrm>
          <a:prstGeom prst="roundRect">
            <a:avLst>
              <a:gd name="adj" fmla="val 8413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2110" y="1709023"/>
            <a:ext cx="91440" cy="1304330"/>
          </a:xfrm>
          <a:prstGeom prst="roundRect">
            <a:avLst>
              <a:gd name="adj" fmla="val 93841"/>
            </a:avLst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1010603" y="1936075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Volume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10603" y="2459474"/>
            <a:ext cx="308514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Rows, 18 Columns.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4970" y="3217545"/>
            <a:ext cx="3607832" cy="1631156"/>
          </a:xfrm>
          <a:prstGeom prst="roundRect">
            <a:avLst>
              <a:gd name="adj" fmla="val 672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92110" y="3217545"/>
            <a:ext cx="91440" cy="1631156"/>
          </a:xfrm>
          <a:prstGeom prst="roundRect">
            <a:avLst>
              <a:gd name="adj" fmla="val 93841"/>
            </a:avLst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1010603" y="3444597"/>
            <a:ext cx="268485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Demographics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10603" y="3967996"/>
            <a:ext cx="308514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Age, Gender, Location, Subscription Status.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4970" y="5052893"/>
            <a:ext cx="3607832" cy="1631156"/>
          </a:xfrm>
          <a:prstGeom prst="roundRect">
            <a:avLst>
              <a:gd name="adj" fmla="val 672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92110" y="5052893"/>
            <a:ext cx="91440" cy="1631156"/>
          </a:xfrm>
          <a:prstGeom prst="roundRect">
            <a:avLst>
              <a:gd name="adj" fmla="val 93841"/>
            </a:avLst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1010603" y="5279946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Purchase Details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10603" y="5803344"/>
            <a:ext cx="308514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Item, Category, Amount, Season, Size, Color.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828818" y="1709023"/>
            <a:ext cx="3607832" cy="1957983"/>
          </a:xfrm>
          <a:prstGeom prst="roundRect">
            <a:avLst>
              <a:gd name="adj" fmla="val 560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805958" y="1709023"/>
            <a:ext cx="91440" cy="1957983"/>
          </a:xfrm>
          <a:prstGeom prst="roundRect">
            <a:avLst>
              <a:gd name="adj" fmla="val 93841"/>
            </a:avLst>
          </a:prstGeom>
          <a:solidFill>
            <a:srgbClr val="835E54"/>
          </a:solidFill>
          <a:ln/>
        </p:spPr>
      </p:sp>
      <p:sp>
        <p:nvSpPr>
          <p:cNvPr id="18" name="Text 15"/>
          <p:cNvSpPr/>
          <p:nvPr/>
        </p:nvSpPr>
        <p:spPr>
          <a:xfrm>
            <a:off x="5124450" y="1936075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Shopping Behavior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124450" y="2459474"/>
            <a:ext cx="308514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Discount, Promo Code, Previous Purchases, Frequency, Review, Shipping.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828818" y="3871198"/>
            <a:ext cx="3607832" cy="1631156"/>
          </a:xfrm>
          <a:prstGeom prst="roundRect">
            <a:avLst>
              <a:gd name="adj" fmla="val 672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4805958" y="3871198"/>
            <a:ext cx="91440" cy="1631156"/>
          </a:xfrm>
          <a:prstGeom prst="roundRect">
            <a:avLst>
              <a:gd name="adj" fmla="val 93841"/>
            </a:avLst>
          </a:prstGeom>
          <a:solidFill>
            <a:srgbClr val="835E54"/>
          </a:solidFill>
          <a:ln/>
        </p:spPr>
      </p:sp>
      <p:sp>
        <p:nvSpPr>
          <p:cNvPr id="22" name="Text 19"/>
          <p:cNvSpPr/>
          <p:nvPr/>
        </p:nvSpPr>
        <p:spPr>
          <a:xfrm>
            <a:off x="5124450" y="4098250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Data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5124450" y="4621649"/>
            <a:ext cx="308514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37 values in Review Rating column.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828818" y="5706547"/>
            <a:ext cx="3607832" cy="1631156"/>
          </a:xfrm>
          <a:prstGeom prst="roundRect">
            <a:avLst>
              <a:gd name="adj" fmla="val 672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4805958" y="5706547"/>
            <a:ext cx="91440" cy="1631156"/>
          </a:xfrm>
          <a:prstGeom prst="roundRect">
            <a:avLst>
              <a:gd name="adj" fmla="val 93841"/>
            </a:avLst>
          </a:prstGeom>
          <a:solidFill>
            <a:srgbClr val="835E54"/>
          </a:solidFill>
          <a:ln/>
        </p:spPr>
      </p:sp>
      <p:sp>
        <p:nvSpPr>
          <p:cNvPr id="26" name="Text 23"/>
          <p:cNvSpPr/>
          <p:nvPr/>
        </p:nvSpPr>
        <p:spPr>
          <a:xfrm>
            <a:off x="5124450" y="5933599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Goal</a:t>
            </a:r>
            <a:endParaRPr lang="en-US" sz="2000" dirty="0"/>
          </a:p>
        </p:txBody>
      </p:sp>
      <p:sp>
        <p:nvSpPr>
          <p:cNvPr id="27" name="Text 24"/>
          <p:cNvSpPr/>
          <p:nvPr/>
        </p:nvSpPr>
        <p:spPr>
          <a:xfrm>
            <a:off x="5124450" y="6456998"/>
            <a:ext cx="308514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understanding of customer journey.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8583"/>
            <a:ext cx="68115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Exploratory Data Analysis (Python)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69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24232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598539"/>
            <a:ext cx="3357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08895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 import, df.info(), .describe() for structure and stats.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069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24232"/>
            <a:ext cx="6408063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598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08895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Review Rating with median per product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84869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03740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378047"/>
            <a:ext cx="29604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86846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84869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03740"/>
            <a:ext cx="6408063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378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86846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282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5983248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157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64797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Dropped redundant promo_code_used column.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282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5983248"/>
            <a:ext cx="6408063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157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64797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 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1951"/>
            <a:ext cx="68141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 Analysis: Key Business Insights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970603" y="2381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72264"/>
            <a:ext cx="4012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vs. Female customer revenue comparison.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6508" y="307157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4442" y="2381845"/>
            <a:ext cx="3686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824442" y="2872264"/>
            <a:ext cx="4012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using discounts, spending above average.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071574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016812"/>
            <a:ext cx="2974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507230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average review ratings identified.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3117" y="4455200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24442" y="5651897"/>
            <a:ext cx="3266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824442" y="6142315"/>
            <a:ext cx="4012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purchase amounts: Standard vs. Express.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44326" y="5838825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46309" y="5651897"/>
            <a:ext cx="3859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6142315"/>
            <a:ext cx="4012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spend and total revenue comparison.</a:t>
            </a:r>
            <a:endParaRPr lang="en-US" sz="17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46508" y="5838825"/>
            <a:ext cx="339328" cy="339328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927854" y="4016812"/>
            <a:ext cx="3651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24" name="Text 12"/>
          <p:cNvSpPr/>
          <p:nvPr/>
        </p:nvSpPr>
        <p:spPr>
          <a:xfrm>
            <a:off x="793790" y="450723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5 products with highest discounted purchases.</a:t>
            </a:r>
            <a:endParaRPr lang="en-US" sz="1750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47717" y="4455200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157" y="535186"/>
            <a:ext cx="7180064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 &amp; Product Insights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681157" y="1824157"/>
            <a:ext cx="6396633" cy="1513880"/>
          </a:xfrm>
          <a:prstGeom prst="roundRect">
            <a:avLst>
              <a:gd name="adj" fmla="val 7248"/>
            </a:avLst>
          </a:prstGeom>
          <a:solidFill>
            <a:srgbClr val="FFFCFA"/>
          </a:solidFill>
          <a:ln/>
        </p:spPr>
      </p:sp>
      <p:sp>
        <p:nvSpPr>
          <p:cNvPr id="4" name="Shape 2"/>
          <p:cNvSpPr/>
          <p:nvPr/>
        </p:nvSpPr>
        <p:spPr>
          <a:xfrm>
            <a:off x="681157" y="1801297"/>
            <a:ext cx="6396633" cy="91440"/>
          </a:xfrm>
          <a:prstGeom prst="roundRect">
            <a:avLst>
              <a:gd name="adj" fmla="val 89396"/>
            </a:avLst>
          </a:prstGeom>
          <a:solidFill>
            <a:srgbClr val="835E54"/>
          </a:solidFill>
          <a:ln/>
        </p:spPr>
      </p:sp>
      <p:sp>
        <p:nvSpPr>
          <p:cNvPr id="5" name="Shape 3"/>
          <p:cNvSpPr/>
          <p:nvPr/>
        </p:nvSpPr>
        <p:spPr>
          <a:xfrm>
            <a:off x="3587532" y="1532334"/>
            <a:ext cx="583763" cy="583763"/>
          </a:xfrm>
          <a:prstGeom prst="roundRect">
            <a:avLst>
              <a:gd name="adj" fmla="val 156639"/>
            </a:avLst>
          </a:prstGeom>
          <a:solidFill>
            <a:srgbClr val="835E54"/>
          </a:solidFill>
          <a:ln/>
        </p:spPr>
      </p:sp>
      <p:sp>
        <p:nvSpPr>
          <p:cNvPr id="6" name="Text 4"/>
          <p:cNvSpPr/>
          <p:nvPr/>
        </p:nvSpPr>
        <p:spPr>
          <a:xfrm>
            <a:off x="3762673" y="1678305"/>
            <a:ext cx="23348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98565" y="2310646"/>
            <a:ext cx="250305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98565" y="2809161"/>
            <a:ext cx="596181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New, Returning, Loyal segments based on history.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1157" y="3824407"/>
            <a:ext cx="6396633" cy="1513880"/>
          </a:xfrm>
          <a:prstGeom prst="roundRect">
            <a:avLst>
              <a:gd name="adj" fmla="val 7248"/>
            </a:avLst>
          </a:prstGeom>
          <a:solidFill>
            <a:srgbClr val="FFFCFA"/>
          </a:solidFill>
          <a:ln/>
        </p:spPr>
      </p:sp>
      <p:sp>
        <p:nvSpPr>
          <p:cNvPr id="10" name="Shape 8"/>
          <p:cNvSpPr/>
          <p:nvPr/>
        </p:nvSpPr>
        <p:spPr>
          <a:xfrm>
            <a:off x="681157" y="3801547"/>
            <a:ext cx="6396633" cy="91440"/>
          </a:xfrm>
          <a:prstGeom prst="roundRect">
            <a:avLst>
              <a:gd name="adj" fmla="val 89396"/>
            </a:avLst>
          </a:prstGeom>
          <a:solidFill>
            <a:srgbClr val="835E54"/>
          </a:solidFill>
          <a:ln/>
        </p:spPr>
      </p:sp>
      <p:sp>
        <p:nvSpPr>
          <p:cNvPr id="11" name="Shape 9"/>
          <p:cNvSpPr/>
          <p:nvPr/>
        </p:nvSpPr>
        <p:spPr>
          <a:xfrm>
            <a:off x="3587532" y="3532584"/>
            <a:ext cx="583763" cy="583763"/>
          </a:xfrm>
          <a:prstGeom prst="roundRect">
            <a:avLst>
              <a:gd name="adj" fmla="val 156639"/>
            </a:avLst>
          </a:prstGeom>
          <a:solidFill>
            <a:srgbClr val="835E54"/>
          </a:solidFill>
          <a:ln/>
        </p:spPr>
      </p:sp>
      <p:sp>
        <p:nvSpPr>
          <p:cNvPr id="12" name="Text 10"/>
          <p:cNvSpPr/>
          <p:nvPr/>
        </p:nvSpPr>
        <p:spPr>
          <a:xfrm>
            <a:off x="3762673" y="3678555"/>
            <a:ext cx="23348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98565" y="4310896"/>
            <a:ext cx="289071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3 Products per Category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98565" y="4809411"/>
            <a:ext cx="596181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purchased items within each category.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81157" y="5824657"/>
            <a:ext cx="6396633" cy="1513880"/>
          </a:xfrm>
          <a:prstGeom prst="roundRect">
            <a:avLst>
              <a:gd name="adj" fmla="val 7248"/>
            </a:avLst>
          </a:prstGeom>
          <a:solidFill>
            <a:srgbClr val="FFFCFA"/>
          </a:solidFill>
          <a:ln/>
        </p:spPr>
      </p:sp>
      <p:sp>
        <p:nvSpPr>
          <p:cNvPr id="16" name="Shape 14"/>
          <p:cNvSpPr/>
          <p:nvPr/>
        </p:nvSpPr>
        <p:spPr>
          <a:xfrm>
            <a:off x="681157" y="5801797"/>
            <a:ext cx="6396633" cy="91440"/>
          </a:xfrm>
          <a:prstGeom prst="roundRect">
            <a:avLst>
              <a:gd name="adj" fmla="val 89396"/>
            </a:avLst>
          </a:prstGeom>
          <a:solidFill>
            <a:srgbClr val="835E54"/>
          </a:solidFill>
          <a:ln/>
        </p:spPr>
      </p:sp>
      <p:sp>
        <p:nvSpPr>
          <p:cNvPr id="17" name="Shape 15"/>
          <p:cNvSpPr/>
          <p:nvPr/>
        </p:nvSpPr>
        <p:spPr>
          <a:xfrm>
            <a:off x="3587532" y="5532834"/>
            <a:ext cx="583763" cy="583763"/>
          </a:xfrm>
          <a:prstGeom prst="roundRect">
            <a:avLst>
              <a:gd name="adj" fmla="val 156639"/>
            </a:avLst>
          </a:prstGeom>
          <a:solidFill>
            <a:srgbClr val="835E54"/>
          </a:solidFill>
          <a:ln/>
        </p:spPr>
      </p:sp>
      <p:sp>
        <p:nvSpPr>
          <p:cNvPr id="18" name="Text 16"/>
          <p:cNvSpPr/>
          <p:nvPr/>
        </p:nvSpPr>
        <p:spPr>
          <a:xfrm>
            <a:off x="3762673" y="5678805"/>
            <a:ext cx="23348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898565" y="6311146"/>
            <a:ext cx="316087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Repeat Buyers &amp; Subscriptions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898565" y="6809661"/>
            <a:ext cx="596181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Likelihood of subscription for &gt;5 purchases.</a:t>
            </a:r>
            <a:endParaRPr lang="en-US" sz="15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231" y="1532334"/>
            <a:ext cx="6396633" cy="63966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167" y="450413"/>
            <a:ext cx="3275767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Age Group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3167" y="1187291"/>
            <a:ext cx="13484066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total revenue contribution from each age demographic.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167" y="1633538"/>
            <a:ext cx="13484066" cy="75510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9721"/>
            <a:ext cx="65798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Interactive Dashboard in Power BI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3868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Visualizing insights for easy comprehension and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5940"/>
            <a:ext cx="88718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Business Recommendations: Strategic Growth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826544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60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55139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for subscribers.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26544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060978"/>
            <a:ext cx="33324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55139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foster loyalty.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26544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060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55139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738449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4972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46330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738449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4972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463302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2025-11-27T07:10:35Z</dcterms:created>
  <dcterms:modified xsi:type="dcterms:W3CDTF">2025-11-27T07:10:35Z</dcterms:modified>
</cp:coreProperties>
</file>